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81" r:id="rId3"/>
    <p:sldId id="497" r:id="rId4"/>
    <p:sldId id="363" r:id="rId5"/>
    <p:sldId id="479" r:id="rId6"/>
    <p:sldId id="480" r:id="rId7"/>
    <p:sldId id="483" r:id="rId8"/>
    <p:sldId id="364" r:id="rId9"/>
    <p:sldId id="478" r:id="rId10"/>
    <p:sldId id="499" r:id="rId11"/>
    <p:sldId id="270" r:id="rId12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0003D"/>
    <a:srgbClr val="FFCCFF"/>
    <a:srgbClr val="FFCCCC"/>
    <a:srgbClr val="CCECFF"/>
    <a:srgbClr val="FFFFFF"/>
    <a:srgbClr val="FFFFCC"/>
    <a:srgbClr val="CC0099"/>
    <a:srgbClr val="E62B2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9"/>
    <p:restoredTop sz="86489"/>
  </p:normalViewPr>
  <p:slideViewPr>
    <p:cSldViewPr snapToGrid="0">
      <p:cViewPr varScale="1">
        <p:scale>
          <a:sx n="79" d="100"/>
          <a:sy n="79" d="100"/>
        </p:scale>
        <p:origin x="2160" y="200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6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6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3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0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39556" y="4780961"/>
            <a:ext cx="6561137" cy="14735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Мясоедов Сергей Павлович</a:t>
            </a:r>
            <a:endParaRPr lang="ru-RU" sz="2400" b="1" i="1" kern="0" dirty="0">
              <a:solidFill>
                <a:srgbClr val="92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 соц. наук, профессор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Проректор Академии при Президенте РФ (РАНХиГС)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ИБДА </a:t>
            </a:r>
            <a:r>
              <a:rPr lang="ru-RU" sz="1100" b="1" i="1" kern="0" dirty="0" err="1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РАНХиГС</a:t>
            </a: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100" b="1" i="1" kern="0" dirty="0">
              <a:solidFill>
                <a:srgbClr val="92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Российской ассоциации  бизнес образования (РАБО)</a:t>
            </a:r>
            <a:r>
              <a:rPr lang="en-US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200" b="1" kern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39556" y="2823412"/>
            <a:ext cx="9069882" cy="1692771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A0003D"/>
                </a:solidFill>
              </a:rPr>
              <a:t>30 лет российскому бизнес образованию: </a:t>
            </a:r>
            <a:r>
              <a:rPr lang="ru-RU" sz="3200" b="1" dirty="0">
                <a:solidFill>
                  <a:srgbClr val="A0003D"/>
                </a:solidFill>
              </a:rPr>
              <a:t> тенденции, достижения, вызовы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433011" y="6047874"/>
            <a:ext cx="4379493" cy="2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ФОРУМ ТРУДА – Санкт-Петербург – 23 апреля 2021</a:t>
            </a:r>
          </a:p>
        </p:txBody>
      </p:sp>
      <p:pic>
        <p:nvPicPr>
          <p:cNvPr id="15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08" y="603489"/>
            <a:ext cx="8944830" cy="13215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DE0FD-8A6D-1F42-915C-AC1FA30A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60948"/>
            <a:ext cx="8420100" cy="794084"/>
          </a:xfrm>
          <a:ln>
            <a:solidFill>
              <a:srgbClr val="990000"/>
            </a:solidFill>
          </a:ln>
        </p:spPr>
        <p:txBody>
          <a:bodyPr/>
          <a:lstStyle/>
          <a:p>
            <a:r>
              <a:rPr lang="ru-RU" dirty="0">
                <a:solidFill>
                  <a:srgbClr val="990000"/>
                </a:solidFill>
              </a:rPr>
              <a:t>Баланс и движение вперед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15BB2-8AD3-2D44-9E7A-265B5BB7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322614"/>
            <a:ext cx="8420100" cy="5174439"/>
          </a:xfrm>
          <a:ln>
            <a:solidFill>
              <a:srgbClr val="990000"/>
            </a:solidFill>
          </a:ln>
        </p:spPr>
        <p:txBody>
          <a:bodyPr/>
          <a:lstStyle/>
          <a:p>
            <a:r>
              <a:rPr lang="ru-RU" sz="2000" b="1" i="1" dirty="0">
                <a:solidFill>
                  <a:srgbClr val="A0003D"/>
                </a:solidFill>
              </a:rPr>
              <a:t>Рост бюрократизации, попытки монополизировать лидерство. «Любовь к РПД и канцеляриту»</a:t>
            </a:r>
          </a:p>
          <a:p>
            <a:r>
              <a:rPr lang="ru-RU" sz="2000" b="1" i="1" dirty="0">
                <a:solidFill>
                  <a:srgbClr val="A0003D"/>
                </a:solidFill>
              </a:rPr>
              <a:t>Но слова бизнесмен и предприниматель становятся после столетнего перерыва вновь уважаемыми и почетными.</a:t>
            </a:r>
          </a:p>
          <a:p>
            <a:r>
              <a:rPr lang="ru-RU" sz="2000" b="1" i="1" dirty="0">
                <a:solidFill>
                  <a:srgbClr val="A0003D"/>
                </a:solidFill>
              </a:rPr>
              <a:t>Поколение «зуммеров» не хочет быть призванным к бюрократическому офису.</a:t>
            </a:r>
          </a:p>
          <a:p>
            <a:r>
              <a:rPr lang="ru-RU" sz="2000" b="1" i="1" dirty="0">
                <a:solidFill>
                  <a:srgbClr val="A0003D"/>
                </a:solidFill>
              </a:rPr>
              <a:t>Сильная, умная, креативно и предпринимательски мыслящая молодежь идет на смену.</a:t>
            </a:r>
          </a:p>
          <a:p>
            <a:r>
              <a:rPr lang="ru-RU" sz="2000" b="1" i="1" dirty="0">
                <a:solidFill>
                  <a:srgbClr val="A0003D"/>
                </a:solidFill>
              </a:rPr>
              <a:t>РАСТЕТ РОЛЬ БО в формировании национального рынка труда</a:t>
            </a:r>
          </a:p>
          <a:p>
            <a:endParaRPr lang="ru-RU" sz="2000" b="1" i="1" dirty="0">
              <a:solidFill>
                <a:srgbClr val="A0003D"/>
              </a:solidFill>
            </a:endParaRPr>
          </a:p>
          <a:p>
            <a:pPr marL="0" indent="0" algn="ctr">
              <a:buNone/>
            </a:pPr>
            <a:r>
              <a:rPr lang="ru-RU" sz="2000" b="1" i="1" u="sng" dirty="0">
                <a:solidFill>
                  <a:srgbClr val="A0003D"/>
                </a:solidFill>
              </a:rPr>
              <a:t>Ожидание «ФРИ ДРИНК ТОМОРОУ» - путь в никуда</a:t>
            </a:r>
          </a:p>
          <a:p>
            <a:pPr marL="0" indent="0" algn="ctr">
              <a:buNone/>
            </a:pPr>
            <a:endParaRPr lang="ru-RU" sz="2000" b="1" i="1" u="sng" dirty="0">
              <a:solidFill>
                <a:srgbClr val="A0003D"/>
              </a:solidFill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A0003D"/>
                </a:solidFill>
              </a:rPr>
              <a:t>Завтра не будет легким. Но российский бизнес и бизнес образование идет вперед!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A0003D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3A271E-F6C7-0645-A324-27C6E748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8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460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1A1A0-F75C-684D-BC27-5FF6F5D7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85011"/>
            <a:ext cx="8420100" cy="866273"/>
          </a:xfrm>
          <a:ln>
            <a:solidFill>
              <a:srgbClr val="990000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990000"/>
                </a:solidFill>
              </a:rPr>
              <a:t>Меняйся или меняйся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5546D-950C-9A48-AC55-3404FB5FE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379621"/>
            <a:ext cx="8420100" cy="509336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>
                <a:solidFill>
                  <a:srgbClr val="990000"/>
                </a:solidFill>
              </a:rPr>
              <a:t>ИСТОРИЯ:</a:t>
            </a:r>
          </a:p>
          <a:p>
            <a:r>
              <a:rPr lang="ru-RU" sz="2400" dirty="0">
                <a:solidFill>
                  <a:srgbClr val="990000"/>
                </a:solidFill>
              </a:rPr>
              <a:t>30 лет. Создатели РАБО и идущая смена.  </a:t>
            </a:r>
          </a:p>
          <a:p>
            <a:r>
              <a:rPr lang="ru-RU" sz="2400" dirty="0">
                <a:solidFill>
                  <a:srgbClr val="990000"/>
                </a:solidFill>
              </a:rPr>
              <a:t>Либерализацию цен и дефолт 1998. Кризисы 2003 (НАСДАК), 2008, 2014, а теперь и пандемию.</a:t>
            </a:r>
          </a:p>
          <a:p>
            <a:r>
              <a:rPr lang="ru-RU" sz="2400" dirty="0">
                <a:solidFill>
                  <a:srgbClr val="990000"/>
                </a:solidFill>
              </a:rPr>
              <a:t>На открытом рынке, на рынке В2С, в постоянной перестройке, </a:t>
            </a:r>
            <a:r>
              <a:rPr lang="ru-RU" sz="2400" b="1" dirty="0">
                <a:solidFill>
                  <a:srgbClr val="990000"/>
                </a:solidFill>
              </a:rPr>
              <a:t>вместе с рынком</a:t>
            </a:r>
            <a:r>
              <a:rPr lang="ru-RU" sz="2400" dirty="0">
                <a:solidFill>
                  <a:srgbClr val="990000"/>
                </a:solidFill>
              </a:rPr>
              <a:t>. «Снизу вверх» – от интересов бизнес сообщества и конечных потребителей.</a:t>
            </a:r>
          </a:p>
          <a:p>
            <a:r>
              <a:rPr lang="ru-RU" sz="2400" dirty="0">
                <a:solidFill>
                  <a:srgbClr val="990000"/>
                </a:solidFill>
              </a:rPr>
              <a:t>Сменили мозговой штурм на «хакатон», дискуссионную площадку на «точку кипения» и «ко-</a:t>
            </a:r>
            <a:r>
              <a:rPr lang="ru-RU" sz="2400" dirty="0" err="1">
                <a:solidFill>
                  <a:srgbClr val="990000"/>
                </a:solidFill>
              </a:rPr>
              <a:t>воркинг</a:t>
            </a:r>
            <a:r>
              <a:rPr lang="ru-RU" sz="2400" dirty="0">
                <a:solidFill>
                  <a:srgbClr val="990000"/>
                </a:solidFill>
              </a:rPr>
              <a:t>», освоили «питч» сессии и работу в «Зуме» и «</a:t>
            </a:r>
            <a:r>
              <a:rPr lang="ru-RU" sz="2400" dirty="0" err="1">
                <a:solidFill>
                  <a:srgbClr val="990000"/>
                </a:solidFill>
              </a:rPr>
              <a:t>Тимс</a:t>
            </a:r>
            <a:r>
              <a:rPr lang="ru-RU" sz="2000" dirty="0">
                <a:solidFill>
                  <a:srgbClr val="990000"/>
                </a:solidFill>
              </a:rPr>
              <a:t>»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79E7C-2F9F-094C-B977-6ACACCC4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3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1990B-E939-8145-BB96-488C6384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20842"/>
            <a:ext cx="8420100" cy="633663"/>
          </a:xfrm>
          <a:ln>
            <a:solidFill>
              <a:srgbClr val="990000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990000"/>
                </a:solidFill>
              </a:rPr>
              <a:t>Достижения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50462D-E993-9F46-8918-0DB9082B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106905"/>
            <a:ext cx="8420100" cy="5141495"/>
          </a:xfrm>
        </p:spPr>
        <p:txBody>
          <a:bodyPr/>
          <a:lstStyle/>
          <a:p>
            <a:r>
              <a:rPr lang="ru-RU" sz="2000" dirty="0">
                <a:solidFill>
                  <a:srgbClr val="990000"/>
                </a:solidFill>
              </a:rPr>
              <a:t>Примерно 100 серьезных бизнес школ и центров. Тройка лидеров: ИБДА РАНХиГС, ВШМ СПГУ, Сколково + дюжина идущих вслед + 20-30 школ набирающих высоту</a:t>
            </a:r>
          </a:p>
          <a:p>
            <a:r>
              <a:rPr lang="ru-RU" sz="2000" b="1" dirty="0">
                <a:solidFill>
                  <a:srgbClr val="990000"/>
                </a:solidFill>
              </a:rPr>
              <a:t>Новые форматы</a:t>
            </a:r>
            <a:r>
              <a:rPr lang="ru-RU" sz="2000" dirty="0">
                <a:solidFill>
                  <a:srgbClr val="990000"/>
                </a:solidFill>
              </a:rPr>
              <a:t>: синергия </a:t>
            </a:r>
            <a:r>
              <a:rPr lang="ru-RU" sz="2000" dirty="0" err="1">
                <a:solidFill>
                  <a:srgbClr val="990000"/>
                </a:solidFill>
              </a:rPr>
              <a:t>ФизТезх</a:t>
            </a:r>
            <a:r>
              <a:rPr lang="ru-RU" sz="2000" dirty="0">
                <a:solidFill>
                  <a:srgbClr val="990000"/>
                </a:solidFill>
              </a:rPr>
              <a:t> и </a:t>
            </a:r>
            <a:r>
              <a:rPr lang="ru-RU" sz="2000" dirty="0" err="1">
                <a:solidFill>
                  <a:srgbClr val="990000"/>
                </a:solidFill>
              </a:rPr>
              <a:t>СБЕРа</a:t>
            </a:r>
            <a:r>
              <a:rPr lang="ru-RU" sz="2000" dirty="0">
                <a:solidFill>
                  <a:srgbClr val="990000"/>
                </a:solidFill>
              </a:rPr>
              <a:t>, РАНХиГС -</a:t>
            </a:r>
            <a:r>
              <a:rPr lang="ru-RU" sz="2000" dirty="0" err="1">
                <a:solidFill>
                  <a:srgbClr val="990000"/>
                </a:solidFill>
              </a:rPr>
              <a:t>НацБанка</a:t>
            </a:r>
            <a:r>
              <a:rPr lang="ru-RU" sz="2000" dirty="0">
                <a:solidFill>
                  <a:srgbClr val="990000"/>
                </a:solidFill>
              </a:rPr>
              <a:t>-</a:t>
            </a:r>
            <a:r>
              <a:rPr lang="ru-RU" sz="2000" dirty="0" err="1">
                <a:solidFill>
                  <a:srgbClr val="990000"/>
                </a:solidFill>
              </a:rPr>
              <a:t>Сбера</a:t>
            </a:r>
            <a:r>
              <a:rPr lang="ru-RU" sz="2000" dirty="0">
                <a:solidFill>
                  <a:srgbClr val="990000"/>
                </a:solidFill>
              </a:rPr>
              <a:t>-Росатома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Корпоративные университеты и растущий интерес ВУЗов</a:t>
            </a:r>
          </a:p>
          <a:p>
            <a:r>
              <a:rPr lang="ru-RU" sz="2000" dirty="0">
                <a:solidFill>
                  <a:srgbClr val="990000"/>
                </a:solidFill>
              </a:rPr>
              <a:t>«Лидеры России» и путь бизнеса в ГМУ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Национальная команда преподавателей-практиков и тренеров/коучей/</a:t>
            </a:r>
            <a:r>
              <a:rPr lang="ru-RU" sz="2000" dirty="0" err="1">
                <a:solidFill>
                  <a:srgbClr val="990000"/>
                </a:solidFill>
              </a:rPr>
              <a:t>консаучей</a:t>
            </a:r>
            <a:endParaRPr lang="ru-RU" sz="2000" dirty="0">
              <a:solidFill>
                <a:srgbClr val="990000"/>
              </a:solidFill>
            </a:endParaRPr>
          </a:p>
          <a:p>
            <a:r>
              <a:rPr lang="ru-RU" sz="2000" dirty="0">
                <a:solidFill>
                  <a:srgbClr val="990000"/>
                </a:solidFill>
              </a:rPr>
              <a:t>Свои учебники и конференции РАБО/НАСДОБР</a:t>
            </a:r>
          </a:p>
          <a:p>
            <a:r>
              <a:rPr lang="ru-RU" sz="2000" dirty="0">
                <a:solidFill>
                  <a:srgbClr val="990000"/>
                </a:solidFill>
              </a:rPr>
              <a:t>Формирование независимой системы Национальной оценки качества (НАСДОБР)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Международное признание: </a:t>
            </a:r>
            <a:r>
              <a:rPr lang="en-US" sz="2000" dirty="0">
                <a:solidFill>
                  <a:srgbClr val="990000"/>
                </a:solidFill>
              </a:rPr>
              <a:t>AACSB-EFMD-AMBA-CEEMAN</a:t>
            </a:r>
            <a:endParaRPr lang="ru-RU" sz="2000" dirty="0">
              <a:solidFill>
                <a:srgbClr val="990000"/>
              </a:solidFill>
            </a:endParaRPr>
          </a:p>
          <a:p>
            <a:r>
              <a:rPr lang="ru-RU" sz="2000" dirty="0">
                <a:solidFill>
                  <a:srgbClr val="990000"/>
                </a:solidFill>
              </a:rPr>
              <a:t>Интерес к рейтингам и </a:t>
            </a:r>
            <a:r>
              <a:rPr lang="ru-RU" sz="2000" b="1" dirty="0">
                <a:solidFill>
                  <a:srgbClr val="990000"/>
                </a:solidFill>
              </a:rPr>
              <a:t>ШКОЛЫ МИРОВОГО УРОВНЯ, признанные «Ассоциациями тройной короны»</a:t>
            </a:r>
          </a:p>
          <a:p>
            <a:endParaRPr lang="en-US" sz="2000" dirty="0"/>
          </a:p>
          <a:p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313259-1D90-F749-89B1-85122E33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1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6" y="0"/>
            <a:ext cx="7262037" cy="6858000"/>
          </a:xfrm>
          <a:prstGeom prst="rect">
            <a:avLst/>
          </a:prstGeom>
          <a:ln>
            <a:solidFill>
              <a:srgbClr val="921A1D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81963" y="297712"/>
            <a:ext cx="632637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Наше воображение рисует нас лучше, чем мы есть</a:t>
            </a:r>
          </a:p>
        </p:txBody>
      </p:sp>
    </p:spTree>
    <p:extLst>
      <p:ext uri="{BB962C8B-B14F-4D97-AF65-F5344CB8AC3E}">
        <p14:creationId xmlns:p14="http://schemas.microsoft.com/office/powerpoint/2010/main" val="77513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509C1-659E-4641-8137-0358FA53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1" y="316832"/>
            <a:ext cx="8823158" cy="914400"/>
          </a:xfrm>
          <a:ln>
            <a:solidFill>
              <a:srgbClr val="990000"/>
            </a:solidFill>
          </a:ln>
        </p:spPr>
        <p:txBody>
          <a:bodyPr/>
          <a:lstStyle/>
          <a:p>
            <a:r>
              <a:rPr lang="ru-RU" sz="2800" b="1" dirty="0">
                <a:solidFill>
                  <a:srgbClr val="990000"/>
                </a:solidFill>
              </a:rPr>
              <a:t>1.ИЗМЕНЕНИЕ СРЕДЫ: </a:t>
            </a:r>
            <a:r>
              <a:rPr lang="ru-RU" sz="2800" i="1" dirty="0" err="1">
                <a:solidFill>
                  <a:srgbClr val="990000"/>
                </a:solidFill>
              </a:rPr>
              <a:t>Кавид</a:t>
            </a:r>
            <a:r>
              <a:rPr lang="ru-RU" sz="2800" i="1" dirty="0">
                <a:solidFill>
                  <a:srgbClr val="990000"/>
                </a:solidFill>
              </a:rPr>
              <a:t>-онлайн-</a:t>
            </a:r>
            <a:r>
              <a:rPr lang="ru-RU" sz="2800" i="1" dirty="0" err="1">
                <a:solidFill>
                  <a:srgbClr val="990000"/>
                </a:solidFill>
              </a:rPr>
              <a:t>хайтек</a:t>
            </a:r>
            <a:endParaRPr lang="ru-RU" sz="2800" i="1" dirty="0">
              <a:solidFill>
                <a:srgbClr val="99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B5316-18C7-B340-9978-C4F02125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74" y="1443789"/>
            <a:ext cx="8823158" cy="4973053"/>
          </a:xfrm>
          <a:ln>
            <a:solidFill>
              <a:srgbClr val="990000"/>
            </a:solidFill>
          </a:ln>
        </p:spPr>
        <p:txBody>
          <a:bodyPr/>
          <a:lstStyle/>
          <a:p>
            <a:r>
              <a:rPr lang="ru-RU" sz="2000" dirty="0">
                <a:solidFill>
                  <a:srgbClr val="990000"/>
                </a:solidFill>
              </a:rPr>
              <a:t>2019 – ушел из жизни Эммануил Валерстайн, эпоха глобальной стабильности и Вашингтонского консенсуса.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От копирования единой модели к поиску своего лица. </a:t>
            </a:r>
            <a:r>
              <a:rPr lang="ru-RU" sz="2000" b="1" dirty="0">
                <a:solidFill>
                  <a:srgbClr val="990000"/>
                </a:solidFill>
              </a:rPr>
              <a:t>МАНИФЕСТ</a:t>
            </a:r>
            <a:r>
              <a:rPr lang="en-US" sz="2000" b="1" dirty="0">
                <a:solidFill>
                  <a:srgbClr val="990000"/>
                </a:solidFill>
              </a:rPr>
              <a:t> CEEMAN</a:t>
            </a:r>
            <a:r>
              <a:rPr lang="ru-RU" sz="2000" b="1" dirty="0">
                <a:solidFill>
                  <a:srgbClr val="990000"/>
                </a:solidFill>
              </a:rPr>
              <a:t>: «</a:t>
            </a:r>
            <a:r>
              <a:rPr lang="en-US" sz="2000" dirty="0">
                <a:solidFill>
                  <a:srgbClr val="990000"/>
                </a:solidFill>
              </a:rPr>
              <a:t>We shall take the best from the West</a:t>
            </a:r>
            <a:r>
              <a:rPr lang="ru-RU" sz="2000" dirty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and leave them the rest»</a:t>
            </a:r>
            <a:r>
              <a:rPr lang="ru-RU" sz="2000" dirty="0">
                <a:solidFill>
                  <a:srgbClr val="990000"/>
                </a:solidFill>
              </a:rPr>
              <a:t>. 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Новые принципы «деловой политкорректности» и акцент на стейкхолдеров.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Бизнес школы учат 4000 руководителей в год на рынке в 4-5 миллиардов рублей. Без госдипломов. </a:t>
            </a:r>
            <a:r>
              <a:rPr lang="ru-RU" sz="2000" b="1" dirty="0">
                <a:solidFill>
                  <a:srgbClr val="990000"/>
                </a:solidFill>
              </a:rPr>
              <a:t>И ищут </a:t>
            </a:r>
            <a:r>
              <a:rPr lang="ru-RU" sz="2000" b="1" u="sng" dirty="0">
                <a:solidFill>
                  <a:srgbClr val="990000"/>
                </a:solidFill>
              </a:rPr>
              <a:t>СВОЕ</a:t>
            </a:r>
            <a:r>
              <a:rPr lang="ru-RU" sz="2000" b="1" dirty="0">
                <a:solidFill>
                  <a:srgbClr val="990000"/>
                </a:solidFill>
              </a:rPr>
              <a:t> лицо. </a:t>
            </a:r>
          </a:p>
          <a:p>
            <a:r>
              <a:rPr lang="ru-RU" sz="2000" dirty="0">
                <a:solidFill>
                  <a:srgbClr val="990000"/>
                </a:solidFill>
              </a:rPr>
              <a:t>Хорошо ли, что магистратуры для управленцев – это у нас диплом о профпереподготовке ?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Новое поколение «</a:t>
            </a:r>
            <a:r>
              <a:rPr lang="ru-RU" sz="2000" dirty="0" err="1">
                <a:solidFill>
                  <a:srgbClr val="990000"/>
                </a:solidFill>
              </a:rPr>
              <a:t>зумеров</a:t>
            </a:r>
            <a:r>
              <a:rPr lang="ru-RU" sz="2000" dirty="0">
                <a:solidFill>
                  <a:srgbClr val="990000"/>
                </a:solidFill>
              </a:rPr>
              <a:t>», новый язык и требования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Новые технологии и новый баланс между «софтом» и «</a:t>
            </a:r>
            <a:r>
              <a:rPr lang="ru-RU" sz="2000" dirty="0" err="1">
                <a:solidFill>
                  <a:srgbClr val="990000"/>
                </a:solidFill>
              </a:rPr>
              <a:t>хардом</a:t>
            </a:r>
            <a:r>
              <a:rPr lang="ru-RU" sz="2000" dirty="0">
                <a:solidFill>
                  <a:srgbClr val="990000"/>
                </a:solidFill>
              </a:rPr>
              <a:t>»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НОВЫЕ ТРЕБОВАНИЯ пост </a:t>
            </a:r>
            <a:r>
              <a:rPr lang="ru-RU" sz="2000" dirty="0" err="1">
                <a:solidFill>
                  <a:srgbClr val="990000"/>
                </a:solidFill>
              </a:rPr>
              <a:t>пандемийного</a:t>
            </a:r>
            <a:r>
              <a:rPr lang="ru-RU" sz="2000" dirty="0">
                <a:solidFill>
                  <a:srgbClr val="990000"/>
                </a:solidFill>
              </a:rPr>
              <a:t> РЫНКА</a:t>
            </a:r>
            <a:endParaRPr lang="en-US" sz="2000" dirty="0">
              <a:solidFill>
                <a:srgbClr val="99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67F3C1-1006-B546-94CD-8B98BF9D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4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509C1-659E-4641-8137-0358FA53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1" y="316832"/>
            <a:ext cx="8823158" cy="914400"/>
          </a:xfrm>
          <a:ln>
            <a:solidFill>
              <a:srgbClr val="990000"/>
            </a:solidFill>
          </a:ln>
        </p:spPr>
        <p:txBody>
          <a:bodyPr/>
          <a:lstStyle/>
          <a:p>
            <a:r>
              <a:rPr lang="ru-RU" sz="2800" b="1" dirty="0">
                <a:solidFill>
                  <a:srgbClr val="990000"/>
                </a:solidFill>
              </a:rPr>
              <a:t>2. ИЗМЕНЕНИЕ СРЕДЫ: </a:t>
            </a:r>
            <a:r>
              <a:rPr lang="ru-RU" sz="2800" i="1" dirty="0" err="1">
                <a:solidFill>
                  <a:srgbClr val="990000"/>
                </a:solidFill>
              </a:rPr>
              <a:t>Кавид</a:t>
            </a:r>
            <a:r>
              <a:rPr lang="ru-RU" sz="2800" i="1" dirty="0">
                <a:solidFill>
                  <a:srgbClr val="990000"/>
                </a:solidFill>
              </a:rPr>
              <a:t>-онлайн-</a:t>
            </a:r>
            <a:r>
              <a:rPr lang="ru-RU" sz="2800" i="1" dirty="0" err="1">
                <a:solidFill>
                  <a:srgbClr val="990000"/>
                </a:solidFill>
              </a:rPr>
              <a:t>хайтек</a:t>
            </a:r>
            <a:endParaRPr lang="ru-RU" sz="2800" i="1" dirty="0">
              <a:solidFill>
                <a:srgbClr val="99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B5316-18C7-B340-9978-C4F02125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74" y="1443789"/>
            <a:ext cx="8823158" cy="4804611"/>
          </a:xfrm>
          <a:ln>
            <a:solidFill>
              <a:srgbClr val="990000"/>
            </a:solidFill>
          </a:ln>
        </p:spPr>
        <p:txBody>
          <a:bodyPr/>
          <a:lstStyle/>
          <a:p>
            <a:pPr algn="just"/>
            <a:r>
              <a:rPr lang="ru-RU" sz="2400" dirty="0">
                <a:solidFill>
                  <a:srgbClr val="990000"/>
                </a:solidFill>
              </a:rPr>
              <a:t>2017-2019  – «</a:t>
            </a:r>
            <a:r>
              <a:rPr lang="ru-RU" sz="2400" dirty="0" err="1">
                <a:solidFill>
                  <a:srgbClr val="990000"/>
                </a:solidFill>
              </a:rPr>
              <a:t>биг</a:t>
            </a:r>
            <a:r>
              <a:rPr lang="ru-RU" sz="2400" dirty="0">
                <a:solidFill>
                  <a:srgbClr val="990000"/>
                </a:solidFill>
              </a:rPr>
              <a:t> дата», «блок чейн», </a:t>
            </a:r>
            <a:r>
              <a:rPr lang="en-US" sz="2400" dirty="0">
                <a:solidFill>
                  <a:srgbClr val="990000"/>
                </a:solidFill>
              </a:rPr>
              <a:t>AI</a:t>
            </a:r>
            <a:r>
              <a:rPr lang="ru-RU" sz="2400" dirty="0">
                <a:solidFill>
                  <a:srgbClr val="990000"/>
                </a:solidFill>
              </a:rPr>
              <a:t> + Критика образования бизнесом. Первые онлайн программы.</a:t>
            </a:r>
          </a:p>
          <a:p>
            <a:pPr algn="just"/>
            <a:r>
              <a:rPr lang="ru-RU" sz="2400" dirty="0">
                <a:solidFill>
                  <a:srgbClr val="990000"/>
                </a:solidFill>
              </a:rPr>
              <a:t> 2020 - самоизоляция, карантин, неопределенность. Эффект «горящей платформы», «временный» прыжок в онлайн. Паника: «Клиентам мы не нужны?!»</a:t>
            </a:r>
          </a:p>
          <a:p>
            <a:pPr algn="just"/>
            <a:r>
              <a:rPr lang="ru-RU" sz="2400" dirty="0">
                <a:solidFill>
                  <a:srgbClr val="990000"/>
                </a:solidFill>
              </a:rPr>
              <a:t>Осознание, что 2008 и 2014 год были не проще. Что пандемия начала отступать. БО устояло. Сокращение наборов и финансовых потоков на 10-15 процентов в условиях </a:t>
            </a:r>
            <a:r>
              <a:rPr lang="en-US" sz="2400" dirty="0">
                <a:solidFill>
                  <a:srgbClr val="990000"/>
                </a:solidFill>
              </a:rPr>
              <a:t>VUCA  </a:t>
            </a:r>
            <a:r>
              <a:rPr lang="ru-RU" sz="2400" dirty="0">
                <a:solidFill>
                  <a:srgbClr val="990000"/>
                </a:solidFill>
              </a:rPr>
              <a:t>не пугает.</a:t>
            </a:r>
          </a:p>
          <a:p>
            <a:pPr algn="just"/>
            <a:r>
              <a:rPr lang="ru-RU" sz="2400" dirty="0">
                <a:solidFill>
                  <a:srgbClr val="990000"/>
                </a:solidFill>
              </a:rPr>
              <a:t>Перераспределение бюджета на подготовку госслужащих вызывает чувство «</a:t>
            </a:r>
            <a:r>
              <a:rPr lang="ru-RU" sz="2400" dirty="0" err="1">
                <a:solidFill>
                  <a:srgbClr val="990000"/>
                </a:solidFill>
              </a:rPr>
              <a:t>дежа</a:t>
            </a:r>
            <a:r>
              <a:rPr lang="ru-RU" sz="2400" dirty="0">
                <a:solidFill>
                  <a:srgbClr val="990000"/>
                </a:solidFill>
              </a:rPr>
              <a:t> </a:t>
            </a:r>
            <a:r>
              <a:rPr lang="ru-RU" sz="2400" dirty="0" err="1">
                <a:solidFill>
                  <a:srgbClr val="990000"/>
                </a:solidFill>
              </a:rPr>
              <a:t>вю</a:t>
            </a:r>
            <a:r>
              <a:rPr lang="ru-RU" sz="2400" dirty="0">
                <a:solidFill>
                  <a:srgbClr val="990000"/>
                </a:solidFill>
              </a:rPr>
              <a:t>». Стремление госуниверситетов использовать БШ, как «</a:t>
            </a:r>
            <a:r>
              <a:rPr lang="en-US" sz="2400" dirty="0">
                <a:solidFill>
                  <a:srgbClr val="990000"/>
                </a:solidFill>
              </a:rPr>
              <a:t>cash-caw</a:t>
            </a:r>
            <a:r>
              <a:rPr lang="ru-RU" sz="2400" dirty="0">
                <a:solidFill>
                  <a:srgbClr val="990000"/>
                </a:solidFill>
              </a:rPr>
              <a:t>» тоже. 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67F3C1-1006-B546-94CD-8B98BF9D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6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F06A8-287B-204E-AD13-DFB64E2A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385012"/>
            <a:ext cx="8697829" cy="633662"/>
          </a:xfrm>
          <a:ln>
            <a:solidFill>
              <a:srgbClr val="990000"/>
            </a:solidFill>
          </a:ln>
        </p:spPr>
        <p:txBody>
          <a:bodyPr/>
          <a:lstStyle/>
          <a:p>
            <a:r>
              <a:rPr lang="ru-RU" sz="3200" b="1" dirty="0">
                <a:solidFill>
                  <a:srgbClr val="990000"/>
                </a:solidFill>
              </a:rPr>
              <a:t>Прыжок в онлайн и новые смыслы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FFBCF-63DC-1848-BAAE-9BB8147CC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1171074"/>
            <a:ext cx="8697829" cy="4924926"/>
          </a:xfrm>
          <a:ln>
            <a:solidFill>
              <a:srgbClr val="990000"/>
            </a:solidFill>
          </a:ln>
        </p:spPr>
        <p:txBody>
          <a:bodyPr/>
          <a:lstStyle/>
          <a:p>
            <a:endParaRPr lang="ru-RU" sz="2000" b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ВВА/магистратура – 0% - 100</a:t>
            </a:r>
            <a:r>
              <a:rPr lang="en-US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- 50%</a:t>
            </a:r>
            <a:endParaRPr lang="ru-RU" sz="2000" b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МВА/ЕМВА – блендид и онлайн уже 15-20% рынка</a:t>
            </a:r>
          </a:p>
          <a:p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Меняем акцент на мягкую силу –  на прорывные технологии</a:t>
            </a:r>
          </a:p>
          <a:p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Питон, использование «</a:t>
            </a:r>
            <a:r>
              <a:rPr lang="ru-RU" sz="2000" b="1" dirty="0" err="1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биг</a:t>
            </a:r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дата» и </a:t>
            </a:r>
            <a:r>
              <a:rPr lang="en-US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 </a:t>
            </a:r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маркетинге</a:t>
            </a:r>
            <a:r>
              <a:rPr lang="en-US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фокус на «</a:t>
            </a:r>
            <a:r>
              <a:rPr lang="ru-RU" sz="2000" b="1" dirty="0" err="1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оперейшнз</a:t>
            </a:r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энд </a:t>
            </a:r>
            <a:r>
              <a:rPr lang="en-US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chain optimization models</a:t>
            </a:r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«Профессор-практик» – это звучит гордо!</a:t>
            </a:r>
          </a:p>
          <a:p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на «интеграционных стыках» и карты «сопротивления изменениям»</a:t>
            </a:r>
          </a:p>
          <a:p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«</a:t>
            </a:r>
            <a:r>
              <a:rPr lang="ru-RU" sz="2000" b="1" dirty="0" err="1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продакт</a:t>
            </a:r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000" b="1" dirty="0" err="1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проджжект</a:t>
            </a:r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оунов</a:t>
            </a:r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 </a:t>
            </a:r>
          </a:p>
          <a:p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Обсуждение профессиональных дипломов и их признания</a:t>
            </a:r>
          </a:p>
          <a:p>
            <a:r>
              <a:rPr lang="ru-RU" sz="2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программ на ментальности «Интеграционного треугольника прорыва»: бизнес-образование-государство. «Лидеры России» идут в БШ, чтобы делать бизнес с государством.</a:t>
            </a: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B5C479-7681-A34A-9676-98AAAC29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8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80127-C4FB-E940-86C8-6FACCAC1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435770"/>
            <a:ext cx="8633661" cy="1316830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A0003D"/>
                </a:solidFill>
              </a:rPr>
              <a:t>РАБО-НАСДОБР-СПК по управлению и праву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85F08-D8CB-6246-AF02-941773BB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1981199"/>
            <a:ext cx="8633661" cy="4441031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ru-RU" sz="1800" b="1" i="1" dirty="0">
                <a:solidFill>
                  <a:srgbClr val="A0003D"/>
                </a:solidFill>
              </a:rPr>
              <a:t>Ощущение консолидации</a:t>
            </a:r>
            <a:r>
              <a:rPr lang="en-US" sz="1800" b="1" i="1" dirty="0">
                <a:solidFill>
                  <a:srgbClr val="A0003D"/>
                </a:solidFill>
              </a:rPr>
              <a:t> </a:t>
            </a:r>
            <a:r>
              <a:rPr lang="ru-RU" sz="1800" b="1" i="1" dirty="0">
                <a:solidFill>
                  <a:srgbClr val="A0003D"/>
                </a:solidFill>
              </a:rPr>
              <a:t>и второго дыхания:</a:t>
            </a:r>
          </a:p>
          <a:p>
            <a:pPr marL="0" indent="0">
              <a:buNone/>
            </a:pPr>
            <a:endParaRPr lang="ru-RU" sz="1800" b="1" i="1" dirty="0">
              <a:solidFill>
                <a:srgbClr val="A0003D"/>
              </a:solidFill>
            </a:endParaRPr>
          </a:p>
          <a:p>
            <a:r>
              <a:rPr lang="ru-RU" sz="1800" b="1" i="1" dirty="0">
                <a:solidFill>
                  <a:srgbClr val="A0003D"/>
                </a:solidFill>
              </a:rPr>
              <a:t>РАБО – действующий центр по обмену опытом: дискуссии и мастер классы</a:t>
            </a:r>
          </a:p>
          <a:p>
            <a:endParaRPr lang="ru-RU" sz="1800" b="1" i="1" dirty="0">
              <a:solidFill>
                <a:srgbClr val="A0003D"/>
              </a:solidFill>
            </a:endParaRPr>
          </a:p>
          <a:p>
            <a:r>
              <a:rPr lang="ru-RU" sz="1800" b="1" i="1" dirty="0">
                <a:solidFill>
                  <a:srgbClr val="A0003D"/>
                </a:solidFill>
              </a:rPr>
              <a:t>РАБО – экспертный центр, основатель НАСДОБР </a:t>
            </a:r>
          </a:p>
          <a:p>
            <a:endParaRPr lang="ru-RU" sz="1800" b="1" i="1" dirty="0">
              <a:solidFill>
                <a:srgbClr val="A0003D"/>
              </a:solidFill>
            </a:endParaRPr>
          </a:p>
          <a:p>
            <a:r>
              <a:rPr lang="ru-RU" sz="1800" b="1" i="1" dirty="0">
                <a:solidFill>
                  <a:srgbClr val="A0003D"/>
                </a:solidFill>
              </a:rPr>
              <a:t>РАБО/НАСДОБР – формат ГЧП и цивилизованного лоббирования интересов БО (то, что «</a:t>
            </a:r>
            <a:r>
              <a:rPr lang="en-US" sz="1800" b="1" i="1" dirty="0">
                <a:solidFill>
                  <a:srgbClr val="A0003D"/>
                </a:solidFill>
              </a:rPr>
              <a:t>impact and engagement”</a:t>
            </a:r>
            <a:r>
              <a:rPr lang="ru-RU" sz="1800" b="1" i="1" dirty="0">
                <a:solidFill>
                  <a:srgbClr val="A0003D"/>
                </a:solidFill>
              </a:rPr>
              <a:t>)</a:t>
            </a:r>
          </a:p>
          <a:p>
            <a:endParaRPr lang="ru-RU" sz="1800" b="1" i="1" dirty="0">
              <a:solidFill>
                <a:srgbClr val="A0003D"/>
              </a:solidFill>
            </a:endParaRPr>
          </a:p>
          <a:p>
            <a:r>
              <a:rPr lang="ru-RU" sz="1800" b="1" i="1" dirty="0">
                <a:solidFill>
                  <a:srgbClr val="A0003D"/>
                </a:solidFill>
              </a:rPr>
              <a:t>Авторитет в мире – </a:t>
            </a:r>
            <a:r>
              <a:rPr lang="en-US" sz="1800" b="1" i="1" dirty="0">
                <a:solidFill>
                  <a:srgbClr val="A0003D"/>
                </a:solidFill>
              </a:rPr>
              <a:t>AACSB+MBA+</a:t>
            </a:r>
            <a:r>
              <a:rPr lang="ru-RU" sz="1800" b="1" i="1" dirty="0">
                <a:solidFill>
                  <a:srgbClr val="A0003D"/>
                </a:solidFill>
              </a:rPr>
              <a:t> ЕФМД+</a:t>
            </a:r>
            <a:r>
              <a:rPr lang="en-US" sz="1800" b="1" i="1" dirty="0">
                <a:solidFill>
                  <a:srgbClr val="A0003D"/>
                </a:solidFill>
              </a:rPr>
              <a:t> </a:t>
            </a:r>
            <a:r>
              <a:rPr lang="ru-RU" sz="1800" b="1" i="1" dirty="0">
                <a:solidFill>
                  <a:srgbClr val="A0003D"/>
                </a:solidFill>
              </a:rPr>
              <a:t>СЕЕМАН</a:t>
            </a:r>
          </a:p>
          <a:p>
            <a:endParaRPr lang="ru-RU" sz="1800" b="1" i="1" dirty="0">
              <a:solidFill>
                <a:srgbClr val="A0003D"/>
              </a:solidFill>
            </a:endParaRPr>
          </a:p>
          <a:p>
            <a:r>
              <a:rPr lang="ru-RU" sz="1800" b="1" i="1" dirty="0">
                <a:solidFill>
                  <a:srgbClr val="A0003D"/>
                </a:solidFill>
              </a:rPr>
              <a:t>15 АМВА, 4+2 ЕФМД</a:t>
            </a:r>
            <a:r>
              <a:rPr lang="en-US" sz="1800" b="1" i="1" dirty="0">
                <a:solidFill>
                  <a:srgbClr val="A0003D"/>
                </a:solidFill>
              </a:rPr>
              <a:t> + </a:t>
            </a:r>
            <a:r>
              <a:rPr lang="ru-RU" sz="1800" b="1" i="1" dirty="0">
                <a:solidFill>
                  <a:srgbClr val="A0003D"/>
                </a:solidFill>
              </a:rPr>
              <a:t>, 3 СЕЕМАН, ПРОРЫВ в </a:t>
            </a:r>
            <a:r>
              <a:rPr lang="en-US" sz="1800" b="1" i="1" dirty="0">
                <a:solidFill>
                  <a:srgbClr val="A0003D"/>
                </a:solidFill>
              </a:rPr>
              <a:t>AACSB</a:t>
            </a:r>
            <a:r>
              <a:rPr lang="ru-RU" sz="1800" b="1" i="1" dirty="0">
                <a:solidFill>
                  <a:srgbClr val="A0003D"/>
                </a:solidFill>
              </a:rPr>
              <a:t> (ИБДА) + 3 на пути</a:t>
            </a:r>
          </a:p>
          <a:p>
            <a:endParaRPr lang="ru-RU" sz="1800" b="1" i="1" dirty="0">
              <a:solidFill>
                <a:srgbClr val="A0003D"/>
              </a:solidFill>
            </a:endParaRP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49A1C2-EA5F-294E-B273-D2B3FC73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5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F1768-AF1F-5C41-8C96-69BC41EE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09599"/>
            <a:ext cx="8420100" cy="59403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A130A2-4CA4-0349-8884-3C29BC0E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BCCF-00E1-43E0-A013-7B74FDB6F76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7DA378-FCC6-8942-B878-768EBE86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" y="1174017"/>
            <a:ext cx="9906000" cy="45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4835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E01A55-F3E2-5B4F-B4FD-78024E668842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11095</TotalTime>
  <Words>793</Words>
  <Application>Microsoft Macintosh PowerPoint</Application>
  <PresentationFormat>Лист A4 (210x297 мм)</PresentationFormat>
  <Paragraphs>87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Tahoma</vt:lpstr>
      <vt:lpstr>Wingdings 2</vt:lpstr>
      <vt:lpstr>Оформление по умолчанию</vt:lpstr>
      <vt:lpstr>Презентация PowerPoint</vt:lpstr>
      <vt:lpstr>Меняйся или меняйся</vt:lpstr>
      <vt:lpstr>Достижения</vt:lpstr>
      <vt:lpstr>Презентация PowerPoint</vt:lpstr>
      <vt:lpstr>1.ИЗМЕНЕНИЕ СРЕДЫ: Кавид-онлайн-хайтек</vt:lpstr>
      <vt:lpstr>2. ИЗМЕНЕНИЕ СРЕДЫ: Кавид-онлайн-хайтек</vt:lpstr>
      <vt:lpstr>Прыжок в онлайн и новые смыслы</vt:lpstr>
      <vt:lpstr>РАБО-НАСДОБР-СПК по управлению и праву</vt:lpstr>
      <vt:lpstr>Презентация PowerPoint</vt:lpstr>
      <vt:lpstr>Баланс и движение вперед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Vice-Rector Office</dc:creator>
  <cp:lastModifiedBy>Мясоедов Сергей Павлович</cp:lastModifiedBy>
  <cp:revision>346</cp:revision>
  <dcterms:created xsi:type="dcterms:W3CDTF">2003-02-28T13:27:04Z</dcterms:created>
  <dcterms:modified xsi:type="dcterms:W3CDTF">2021-04-26T12:40:09Z</dcterms:modified>
</cp:coreProperties>
</file>